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6" r:id="rId6"/>
    <p:sldId id="271" r:id="rId7"/>
    <p:sldId id="272" r:id="rId8"/>
    <p:sldId id="268" r:id="rId9"/>
    <p:sldId id="270" r:id="rId10"/>
    <p:sldId id="269" r:id="rId11"/>
    <p:sldId id="267" r:id="rId12"/>
    <p:sldId id="278" r:id="rId13"/>
    <p:sldId id="281" r:id="rId14"/>
    <p:sldId id="288" r:id="rId15"/>
    <p:sldId id="289" r:id="rId16"/>
    <p:sldId id="259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33CC33"/>
    <a:srgbClr val="D9E890"/>
    <a:srgbClr val="0F5922"/>
    <a:srgbClr val="FFFF99"/>
    <a:srgbClr val="BFD844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04"/>
  </p:normalViewPr>
  <p:slideViewPr>
    <p:cSldViewPr>
      <p:cViewPr>
        <p:scale>
          <a:sx n="66" d="100"/>
          <a:sy n="66" d="100"/>
        </p:scale>
        <p:origin x="-864" y="-6"/>
      </p:cViewPr>
      <p:guideLst>
        <p:guide orient="horz" pos="217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页眉占位符 1945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59" name="日期占位符 1945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6" name="幻灯片图像占位符 19459"/>
          <p:cNvSpPr>
            <a:spLocks noGrp="1" noRo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9461" name="文本占位符 19460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9462" name="页脚占位符 1946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63" name="灯片编号占位符 1946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B523763-AC8D-4882-A576-D89CF55F5E9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20481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15362" name="文本占位符 2048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本模板来源于网络，由</a:t>
            </a:r>
            <a:r>
              <a:rPr lang="en-US" altLang="zh-CN" smtClean="0">
                <a:ea typeface="宋体" panose="02010600030101010101" pitchFamily="2" charset="-122"/>
              </a:rPr>
              <a:t>17PPT</a:t>
            </a:r>
            <a:r>
              <a:rPr lang="zh-CN" altLang="en-US" smtClean="0">
                <a:ea typeface="宋体" panose="02010600030101010101" pitchFamily="2" charset="-122"/>
              </a:rPr>
              <a:t>模板网整理发布，免费分享给大家使用。</a:t>
            </a:r>
            <a:endParaRPr lang="zh-CN" altLang="en-US" smtClean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mtClean="0">
                <a:ea typeface="宋体" panose="02010600030101010101" pitchFamily="2" charset="-122"/>
              </a:rPr>
              <a:t>17PPT</a:t>
            </a:r>
            <a:r>
              <a:rPr lang="zh-CN" altLang="en-US" smtClean="0">
                <a:ea typeface="宋体" panose="02010600030101010101" pitchFamily="2" charset="-122"/>
              </a:rPr>
              <a:t>模板网是国内最专业的</a:t>
            </a:r>
            <a:r>
              <a:rPr lang="en-US" altLang="zh-CN" smtClean="0">
                <a:ea typeface="宋体" panose="02010600030101010101" pitchFamily="2" charset="-122"/>
              </a:rPr>
              <a:t>PPT</a:t>
            </a:r>
            <a:r>
              <a:rPr lang="zh-CN" altLang="en-US" smtClean="0">
                <a:ea typeface="宋体" panose="02010600030101010101" pitchFamily="2" charset="-122"/>
              </a:rPr>
              <a:t>模板分享网站，所有模板均经严格测试，保证</a:t>
            </a:r>
            <a:r>
              <a:rPr lang="en-US" altLang="zh-CN" smtClean="0">
                <a:ea typeface="宋体" panose="02010600030101010101" pitchFamily="2" charset="-122"/>
              </a:rPr>
              <a:t>100%</a:t>
            </a:r>
            <a:r>
              <a:rPr lang="zh-CN" altLang="en-US" smtClean="0">
                <a:ea typeface="宋体" panose="02010600030101010101" pitchFamily="2" charset="-122"/>
              </a:rPr>
              <a:t>下载，</a:t>
            </a:r>
            <a:r>
              <a:rPr lang="en-US" altLang="zh-CN" smtClean="0">
                <a:ea typeface="宋体" panose="02010600030101010101" pitchFamily="2" charset="-122"/>
              </a:rPr>
              <a:t>100%</a:t>
            </a:r>
            <a:r>
              <a:rPr lang="zh-CN" altLang="en-US" smtClean="0">
                <a:ea typeface="宋体" panose="02010600030101010101" pitchFamily="2" charset="-122"/>
              </a:rPr>
              <a:t>精彩！</a:t>
            </a:r>
            <a:endParaRPr lang="zh-CN" altLang="en-US" smtClean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更多精彩</a:t>
            </a:r>
            <a:r>
              <a:rPr lang="en-US" altLang="zh-CN" smtClean="0">
                <a:ea typeface="宋体" panose="02010600030101010101" pitchFamily="2" charset="-122"/>
              </a:rPr>
              <a:t>PPT</a:t>
            </a:r>
            <a:r>
              <a:rPr lang="zh-CN" altLang="en-US" smtClean="0">
                <a:ea typeface="宋体" panose="02010600030101010101" pitchFamily="2" charset="-122"/>
              </a:rPr>
              <a:t>模板，敬请访问</a:t>
            </a:r>
            <a:r>
              <a:rPr lang="en-US" altLang="zh-CN" smtClean="0">
                <a:ea typeface="宋体" panose="02010600030101010101" pitchFamily="2" charset="-122"/>
              </a:rPr>
              <a:t>http://www.17ppt.com</a:t>
            </a:r>
            <a:endParaRPr lang="en-US" altLang="zh-CN" smtClean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使用时删除此备注即可。</a:t>
            </a:r>
            <a:endParaRPr lang="zh-CN" altLang="en-US" smtClean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配色方案修改：</a:t>
            </a:r>
            <a:endParaRPr lang="zh-CN" altLang="en-US" smtClean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配色方案在</a:t>
            </a:r>
            <a:r>
              <a:rPr lang="en-US" altLang="zh-CN" smtClean="0">
                <a:ea typeface="宋体" panose="02010600030101010101" pitchFamily="2" charset="-122"/>
              </a:rPr>
              <a:t>【</a:t>
            </a:r>
            <a:r>
              <a:rPr lang="zh-CN" altLang="en-US" smtClean="0">
                <a:ea typeface="宋体" panose="02010600030101010101" pitchFamily="2" charset="-122"/>
              </a:rPr>
              <a:t>格式</a:t>
            </a:r>
            <a:r>
              <a:rPr lang="en-US" altLang="zh-CN" smtClean="0">
                <a:ea typeface="宋体" panose="02010600030101010101" pitchFamily="2" charset="-122"/>
              </a:rPr>
              <a:t>】--&gt;【</a:t>
            </a:r>
            <a:r>
              <a:rPr lang="zh-CN" altLang="en-US" smtClean="0">
                <a:ea typeface="宋体" panose="02010600030101010101" pitchFamily="2" charset="-122"/>
              </a:rPr>
              <a:t>幻灯片设计</a:t>
            </a:r>
            <a:r>
              <a:rPr lang="en-US" altLang="zh-CN" smtClean="0">
                <a:ea typeface="宋体" panose="02010600030101010101" pitchFamily="2" charset="-122"/>
              </a:rPr>
              <a:t>】--&gt;【</a:t>
            </a:r>
            <a:r>
              <a:rPr lang="zh-CN" altLang="en-US" smtClean="0">
                <a:ea typeface="宋体" panose="02010600030101010101" pitchFamily="2" charset="-122"/>
              </a:rPr>
              <a:t>配色方案</a:t>
            </a:r>
            <a:r>
              <a:rPr lang="en-US" altLang="zh-CN" smtClean="0">
                <a:ea typeface="宋体" panose="02010600030101010101" pitchFamily="2" charset="-122"/>
              </a:rPr>
              <a:t>】--&gt;【</a:t>
            </a:r>
            <a:r>
              <a:rPr lang="zh-CN" altLang="en-US" smtClean="0">
                <a:ea typeface="宋体" panose="02010600030101010101" pitchFamily="2" charset="-122"/>
              </a:rPr>
              <a:t>编辑配色方案</a:t>
            </a:r>
            <a:r>
              <a:rPr lang="en-US" altLang="zh-CN" smtClean="0">
                <a:ea typeface="宋体" panose="02010600030101010101" pitchFamily="2" charset="-122"/>
              </a:rPr>
              <a:t>】</a:t>
            </a:r>
            <a:r>
              <a:rPr lang="zh-CN" altLang="en-US" smtClean="0">
                <a:ea typeface="宋体" panose="02010600030101010101" pitchFamily="2" charset="-122"/>
              </a:rPr>
              <a:t>下调整。</a:t>
            </a:r>
            <a:endParaRPr lang="zh-CN" altLang="en-US" smtClean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mtClean="0">
                <a:ea typeface="宋体" panose="02010600030101010101" pitchFamily="2" charset="-122"/>
              </a:rPr>
              <a:t>LOGO</a:t>
            </a:r>
            <a:r>
              <a:rPr lang="zh-CN" altLang="en-US" smtClean="0">
                <a:ea typeface="宋体" panose="02010600030101010101" pitchFamily="2" charset="-122"/>
              </a:rPr>
              <a:t>的添加：</a:t>
            </a:r>
            <a:endParaRPr lang="zh-CN" altLang="en-US" smtClean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mtClean="0">
                <a:ea typeface="宋体" panose="02010600030101010101" pitchFamily="2" charset="-122"/>
              </a:rPr>
              <a:t>Logo</a:t>
            </a:r>
            <a:r>
              <a:rPr lang="zh-CN" altLang="en-US" smtClean="0">
                <a:ea typeface="宋体" panose="02010600030101010101" pitchFamily="2" charset="-122"/>
              </a:rPr>
              <a:t>添加修改在</a:t>
            </a:r>
            <a:r>
              <a:rPr lang="en-US" altLang="zh-CN" smtClean="0">
                <a:ea typeface="宋体" panose="02010600030101010101" pitchFamily="2" charset="-122"/>
              </a:rPr>
              <a:t>【</a:t>
            </a:r>
            <a:r>
              <a:rPr lang="zh-CN" altLang="en-US" smtClean="0">
                <a:ea typeface="宋体" panose="02010600030101010101" pitchFamily="2" charset="-122"/>
              </a:rPr>
              <a:t>视图</a:t>
            </a:r>
            <a:r>
              <a:rPr lang="en-US" altLang="zh-CN" smtClean="0">
                <a:ea typeface="宋体" panose="02010600030101010101" pitchFamily="2" charset="-122"/>
              </a:rPr>
              <a:t>】--&gt;【</a:t>
            </a:r>
            <a:r>
              <a:rPr lang="zh-CN" altLang="en-US" smtClean="0">
                <a:ea typeface="宋体" panose="02010600030101010101" pitchFamily="2" charset="-122"/>
              </a:rPr>
              <a:t>母版</a:t>
            </a:r>
            <a:r>
              <a:rPr lang="en-US" altLang="zh-CN" smtClean="0">
                <a:ea typeface="宋体" panose="02010600030101010101" pitchFamily="2" charset="-122"/>
              </a:rPr>
              <a:t>】--&gt;【</a:t>
            </a:r>
            <a:r>
              <a:rPr lang="zh-CN" altLang="en-US" smtClean="0">
                <a:ea typeface="宋体" panose="02010600030101010101" pitchFamily="2" charset="-122"/>
              </a:rPr>
              <a:t>幻灯片母版</a:t>
            </a:r>
            <a:r>
              <a:rPr lang="en-US" altLang="zh-CN" smtClean="0">
                <a:ea typeface="宋体" panose="02010600030101010101" pitchFamily="2" charset="-122"/>
              </a:rPr>
              <a:t>】</a:t>
            </a:r>
            <a:r>
              <a:rPr lang="zh-CN" altLang="en-US" smtClean="0">
                <a:ea typeface="宋体" panose="02010600030101010101" pitchFamily="2" charset="-122"/>
              </a:rPr>
              <a:t>下调整。直接选择</a:t>
            </a:r>
            <a:r>
              <a:rPr lang="en-US" altLang="zh-CN" smtClean="0">
                <a:ea typeface="宋体" panose="02010600030101010101" pitchFamily="2" charset="-122"/>
              </a:rPr>
              <a:t>logo</a:t>
            </a:r>
            <a:r>
              <a:rPr lang="zh-CN" altLang="en-US" smtClean="0">
                <a:ea typeface="宋体" panose="02010600030101010101" pitchFamily="2" charset="-122"/>
              </a:rPr>
              <a:t>图片删除或修改。</a:t>
            </a:r>
            <a:endParaRPr lang="zh-CN" altLang="en-US" smtClean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字体格式的设置：</a:t>
            </a:r>
            <a:endParaRPr lang="zh-CN" altLang="en-US" smtClean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括标题和文本格式的设置在</a:t>
            </a:r>
            <a:r>
              <a:rPr lang="en-US" altLang="zh-CN" smtClean="0">
                <a:ea typeface="宋体" panose="02010600030101010101" pitchFamily="2" charset="-122"/>
              </a:rPr>
              <a:t>【</a:t>
            </a:r>
            <a:r>
              <a:rPr lang="zh-CN" altLang="en-US" smtClean="0">
                <a:ea typeface="宋体" panose="02010600030101010101" pitchFamily="2" charset="-122"/>
              </a:rPr>
              <a:t>视图</a:t>
            </a:r>
            <a:r>
              <a:rPr lang="en-US" altLang="zh-CN" smtClean="0">
                <a:ea typeface="宋体" panose="02010600030101010101" pitchFamily="2" charset="-122"/>
              </a:rPr>
              <a:t>】--&gt;【</a:t>
            </a:r>
            <a:r>
              <a:rPr lang="zh-CN" altLang="en-US" smtClean="0">
                <a:ea typeface="宋体" panose="02010600030101010101" pitchFamily="2" charset="-122"/>
              </a:rPr>
              <a:t>母版</a:t>
            </a:r>
            <a:r>
              <a:rPr lang="en-US" altLang="zh-CN" smtClean="0">
                <a:ea typeface="宋体" panose="02010600030101010101" pitchFamily="2" charset="-122"/>
              </a:rPr>
              <a:t>】--&gt;【</a:t>
            </a:r>
            <a:r>
              <a:rPr lang="zh-CN" altLang="en-US" smtClean="0">
                <a:ea typeface="宋体" panose="02010600030101010101" pitchFamily="2" charset="-122"/>
              </a:rPr>
              <a:t>幻灯片母版</a:t>
            </a:r>
            <a:r>
              <a:rPr lang="en-US" altLang="zh-CN" smtClean="0">
                <a:ea typeface="宋体" panose="02010600030101010101" pitchFamily="2" charset="-122"/>
              </a:rPr>
              <a:t>】</a:t>
            </a:r>
            <a:r>
              <a:rPr lang="zh-CN" altLang="en-US" smtClean="0">
                <a:ea typeface="宋体" panose="02010600030101010101" pitchFamily="2" charset="-122"/>
              </a:rPr>
              <a:t>下调整。</a:t>
            </a:r>
            <a:endParaRPr lang="zh-CN" altLang="en-US" smtClean="0">
              <a:ea typeface="宋体" panose="02010600030101010101" pitchFamily="2" charset="-122"/>
            </a:endParaRPr>
          </a:p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花纹\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57290" y="2143116"/>
            <a:ext cx="4786346" cy="785818"/>
          </a:xfrm>
        </p:spPr>
        <p:txBody>
          <a:bodyPr>
            <a:normAutofit/>
          </a:bodyPr>
          <a:lstStyle>
            <a:lvl1pPr>
              <a:defRPr sz="3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7290" y="3071810"/>
            <a:ext cx="4786346" cy="57150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DAEA8-9155-4F29-9AD5-CBE50277BB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37C64-7A3F-4143-87E1-50DA80E238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528D-B55F-4994-BE4E-D527C20C8B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A3E4-5CA8-4BB8-90ED-6997E48AA61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6E77-FC98-45F6-BC2F-FF1C839F22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99619-84C4-4DC0-91CC-4D4D3652CF5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060E5-8B81-4E54-BEB5-2604E4DFFC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FF0F8-9DF9-4C8A-9706-6244AD7DC25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80925-7AB0-43A1-925A-A78D7CF312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87FDF-B00F-4CE5-A9F7-E6FAF294DDC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0D34-900E-421A-94AE-62758C5F8A4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FD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6215063" cy="868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</a:t>
            </a:r>
            <a:endParaRPr lang="zh-CN" altLang="en-US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500188"/>
            <a:ext cx="8229600" cy="4625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29EE170-C755-4D25-91D2-ED6F30355AF1}" type="slidenum">
              <a:rPr lang="zh-CN" altLang="en-US"/>
            </a:fld>
            <a:endParaRPr lang="zh-CN" altLang="en-US"/>
          </a:p>
        </p:txBody>
      </p:sp>
      <p:pic>
        <p:nvPicPr>
          <p:cNvPr id="1032" name="Picture 2" descr="D:\花纹\儿童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5929313" y="5548313"/>
            <a:ext cx="2973387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6719888"/>
            <a:ext cx="9144000" cy="138112"/>
          </a:xfrm>
          <a:prstGeom prst="rect">
            <a:avLst/>
          </a:prstGeom>
          <a:solidFill>
            <a:srgbClr val="09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34" name="Picture 5" descr="D:\花纹\1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189663" y="0"/>
            <a:ext cx="29543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&#21016;&#33509;&#33521;-&#32654;&#22909;&#30340;&#26410;&#26469;.mp3" TargetMode="External"/><Relationship Id="rId2" Type="http://schemas.openxmlformats.org/officeDocument/2006/relationships/image" Target="../media/image22.jpeg"/><Relationship Id="rId1" Type="http://schemas.openxmlformats.org/officeDocument/2006/relationships/hyperlink" Target="http://www.zcool.com.cn/img.html?src=/g/30/43/124369858824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492760" y="993775"/>
            <a:ext cx="5950585" cy="2321560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/>
            </a:prstGeom>
            <a:solidFill>
              <a:srgbClr val="D9E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428728" y="1035827"/>
              <a:ext cx="4500594" cy="857256"/>
            </a:xfrm>
            <a:prstGeom prst="roundRect">
              <a:avLst/>
            </a:prstGeom>
            <a:noFill/>
            <a:ln w="12700">
              <a:solidFill>
                <a:srgbClr val="0F59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14339" name="Picture 2" descr="D:\花纹\天使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1602448">
            <a:off x="536575" y="895350"/>
            <a:ext cx="6810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D:\花纹\儿童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767263"/>
            <a:ext cx="2786063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文本框 3080"/>
          <p:cNvSpPr txBox="1">
            <a:spLocks noChangeArrowheads="1"/>
          </p:cNvSpPr>
          <p:nvPr/>
        </p:nvSpPr>
        <p:spPr bwMode="auto">
          <a:xfrm>
            <a:off x="492760" y="6118860"/>
            <a:ext cx="6475095" cy="459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多一份关注     多一份期待     多一份成长 </a:t>
            </a:r>
            <a:r>
              <a:rPr lang="zh-CN" altLang="en-US" sz="2400">
                <a:solidFill>
                  <a:schemeClr val="bg1"/>
                </a:solidFill>
                <a:latin typeface="Verdana" panose="020B0604030504040204" pitchFamily="34" charset="0"/>
              </a:rPr>
              <a:t>   </a:t>
            </a:r>
            <a:endParaRPr lang="zh-CN" altLang="en-US" sz="24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4342" name="标题 1"/>
          <p:cNvSpPr>
            <a:spLocks noGrp="1"/>
          </p:cNvSpPr>
          <p:nvPr/>
        </p:nvSpPr>
        <p:spPr bwMode="auto">
          <a:xfrm>
            <a:off x="963295" y="1591945"/>
            <a:ext cx="5862320" cy="1268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4000" b="1">
                <a:solidFill>
                  <a:srgbClr val="09532A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4000" b="1">
                <a:solidFill>
                  <a:srgbClr val="09532A"/>
                </a:solidFill>
                <a:latin typeface="宋体" panose="02010600030101010101" pitchFamily="2" charset="-122"/>
              </a:rPr>
              <a:t>期中质量分析与诊断</a:t>
            </a:r>
            <a:endParaRPr lang="zh-CN" altLang="en-US" sz="4000" b="1">
              <a:solidFill>
                <a:srgbClr val="09532A"/>
              </a:solidFill>
              <a:latin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09532A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4000">
                <a:solidFill>
                  <a:srgbClr val="09532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二年级语文</a:t>
            </a:r>
            <a:endParaRPr lang="zh-CN" altLang="en-US" sz="4000">
              <a:solidFill>
                <a:srgbClr val="09532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0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6215062" cy="868362"/>
          </a:xfrm>
        </p:spPr>
        <p:txBody>
          <a:bodyPr/>
          <a:lstStyle/>
          <a:p>
            <a:pPr eaLnBrk="1" hangingPunct="1"/>
            <a:r>
              <a:rPr lang="zh-CN" altLang="en-US" b="1">
                <a:solidFill>
                  <a:schemeClr val="tx1"/>
                </a:solidFill>
                <a:sym typeface="+mn-ea"/>
              </a:rPr>
              <a:t>备课组行动措施</a:t>
            </a:r>
            <a:endParaRPr lang="zh-CN" altLang="en-US" smtClean="0"/>
          </a:p>
        </p:txBody>
      </p:sp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776605" y="1466215"/>
            <a:ext cx="7275830" cy="42976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latin typeface="+mn-ea"/>
                <a:ea typeface="+mn-ea"/>
              </a:rPr>
              <a:t>有计划开展备课组活动</a:t>
            </a:r>
            <a:endParaRPr lang="zh-CN" altLang="en-US" sz="3600">
              <a:latin typeface="+mn-ea"/>
              <a:ea typeface="+mn-ea"/>
            </a:endParaRPr>
          </a:p>
          <a:p>
            <a:pPr>
              <a:spcBef>
                <a:spcPct val="50000"/>
              </a:spcBef>
            </a:pPr>
            <a:endParaRPr lang="en-US" altLang="zh-CN" sz="32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团队命制练习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单元试卷分析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经验交流分享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4.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趣味活动开展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6215062" cy="868362"/>
          </a:xfrm>
        </p:spPr>
        <p:txBody>
          <a:bodyPr/>
          <a:lstStyle/>
          <a:p>
            <a:pPr eaLnBrk="1" hangingPunct="1"/>
            <a:r>
              <a:rPr lang="zh-CN" altLang="en-US" b="1" smtClean="0"/>
              <a:t>给家长们的话</a:t>
            </a:r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250825" y="1052830"/>
            <a:ext cx="7863205" cy="5151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  《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约翰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克里斯多夫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人要尽本分。身为父母，陪伴就是最长情的告白：</a:t>
            </a:r>
            <a:endParaRPr lang="zh-CN" altLang="en-US" sz="2800" b="1">
              <a:solidFill>
                <a:srgbClr val="33CC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孩子不会读的时候，我陪着你读；</a:t>
            </a:r>
            <a:endParaRPr lang="zh-CN" altLang="en-US" sz="2800" b="1">
              <a:solidFill>
                <a:srgbClr val="33CC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孩子不会写的时候，我陪着你写；</a:t>
            </a:r>
            <a:endParaRPr lang="zh-CN" altLang="en-US" sz="2800" b="1">
              <a:solidFill>
                <a:srgbClr val="33CC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孩子不会背的时候，我陪着你背</a:t>
            </a:r>
            <a:r>
              <a:rPr lang="en-US" altLang="zh-CN" sz="2800" b="1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......       </a:t>
            </a:r>
            <a:endParaRPr lang="en-US" altLang="zh-CN" sz="2800" b="1">
              <a:solidFill>
                <a:srgbClr val="33CC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关于孩子，与其暴躁，与其打骂，不如多一些等待，多一些温暖，一个生活在爱中的孩子，必定是一个身心健康的孩子！</a:t>
            </a:r>
            <a:endParaRPr lang="zh-CN" altLang="en-US" sz="2800" b="1">
              <a:solidFill>
                <a:srgbClr val="33CC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6215062" cy="868362"/>
          </a:xfrm>
        </p:spPr>
        <p:txBody>
          <a:bodyPr/>
          <a:lstStyle/>
          <a:p>
            <a:pPr eaLnBrk="1" hangingPunct="1"/>
            <a:r>
              <a:rPr lang="zh-CN" altLang="en-US" b="1" smtClean="0"/>
              <a:t>给家长们的话</a:t>
            </a:r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250825" y="1052513"/>
            <a:ext cx="8208963" cy="5699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人要尽本分。</a:t>
            </a:r>
            <a:endParaRPr lang="zh-CN" altLang="en-US" sz="2800" b="1">
              <a:solidFill>
                <a:srgbClr val="33CC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身为老师，</a:t>
            </a:r>
            <a:endParaRPr lang="zh-CN" altLang="en-US" sz="2800" b="1">
              <a:solidFill>
                <a:srgbClr val="33CC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陪伴就是最长情的告白：</a:t>
            </a:r>
            <a:endParaRPr lang="zh-CN" altLang="en-US" sz="2800" b="1">
              <a:solidFill>
                <a:srgbClr val="33CC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孩子不会读的时候，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我陪着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ta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</a:t>
            </a:r>
            <a:r>
              <a:rPr lang="zh-CN" altLang="en-US" sz="2800" b="1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en-US" sz="2800" b="1">
              <a:solidFill>
                <a:srgbClr val="33CC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孩子不会写的时候，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我陪着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ta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</a:t>
            </a:r>
            <a:r>
              <a:rPr lang="zh-CN" altLang="en-US" sz="2800" b="1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en-US" sz="2800" b="1">
              <a:solidFill>
                <a:srgbClr val="33CC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孩子不会背的时候，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我陪着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ta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</a:t>
            </a:r>
            <a:r>
              <a:rPr lang="en-US" altLang="zh-CN" sz="2800" b="1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......       </a:t>
            </a:r>
            <a:endParaRPr lang="en-US" altLang="zh-CN" sz="2800" b="1">
              <a:solidFill>
                <a:srgbClr val="33CC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关于孩子，与其暴躁，与其打骂，</a:t>
            </a:r>
            <a:endParaRPr lang="zh-CN" altLang="en-US" sz="2800" b="1">
              <a:solidFill>
                <a:srgbClr val="33CC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不如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多一些等待</a:t>
            </a:r>
            <a:r>
              <a:rPr lang="zh-CN" altLang="en-US" sz="2800" b="1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多一些温暖</a:t>
            </a:r>
            <a:endParaRPr lang="zh-CN" altLang="en-US" sz="2800" b="1">
              <a:solidFill>
                <a:srgbClr val="33CC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6215062" cy="868362"/>
          </a:xfrm>
        </p:spPr>
        <p:txBody>
          <a:bodyPr/>
          <a:lstStyle/>
          <a:p>
            <a:pPr eaLnBrk="1" hangingPunct="1"/>
            <a:r>
              <a:rPr lang="zh-CN" altLang="en-US" b="1" smtClean="0"/>
              <a:t>给家长们的话</a:t>
            </a:r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714375" y="1830388"/>
            <a:ext cx="8208963" cy="2225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800" b="1">
              <a:solidFill>
                <a:srgbClr val="33CC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一个生活在爱中的孩子，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必定是一个身心健康的孩子！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792136" y="1955790"/>
            <a:ext cx="3643338" cy="1714512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/>
            </a:prstGeom>
            <a:solidFill>
              <a:srgbClr val="D9E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428728" y="1035827"/>
              <a:ext cx="4500594" cy="857256"/>
            </a:xfrm>
            <a:prstGeom prst="roundRect">
              <a:avLst/>
            </a:prstGeom>
            <a:noFill/>
            <a:ln w="12700">
              <a:solidFill>
                <a:srgbClr val="0F59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35842" name="Picture 4" descr="喜庆节日图标矢量素材">
            <a:hlinkClick r:id="rId1" tooltip="点击放大图片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005" t="48640" r="896" b="33696"/>
          <a:stretch>
            <a:fillRect/>
          </a:stretch>
        </p:blipFill>
        <p:spPr bwMode="auto">
          <a:xfrm>
            <a:off x="428625" y="1428750"/>
            <a:ext cx="115887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标题 1">
            <a:hlinkClick r:id="rId3" action="ppaction://hlinkfile"/>
          </p:cNvPr>
          <p:cNvSpPr/>
          <p:nvPr/>
        </p:nvSpPr>
        <p:spPr bwMode="auto">
          <a:xfrm>
            <a:off x="1381125" y="2349500"/>
            <a:ext cx="6215063" cy="868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谢谢聆听！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18"/>
          <p:cNvGrpSpPr/>
          <p:nvPr/>
        </p:nvGrpSpPr>
        <p:grpSpPr bwMode="auto">
          <a:xfrm>
            <a:off x="2339975" y="1989138"/>
            <a:ext cx="4572000" cy="515937"/>
            <a:chOff x="2714612" y="2071678"/>
            <a:chExt cx="4572032" cy="515640"/>
          </a:xfrm>
        </p:grpSpPr>
        <p:sp>
          <p:nvSpPr>
            <p:cNvPr id="15" name="矩形 14"/>
            <p:cNvSpPr/>
            <p:nvPr/>
          </p:nvSpPr>
          <p:spPr>
            <a:xfrm>
              <a:off x="3000364" y="2087544"/>
              <a:ext cx="4286280" cy="49977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>
                  <a:solidFill>
                    <a:schemeClr val="tx1"/>
                  </a:solidFill>
                </a:rPr>
                <a:t>二年级语文总体情况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714612" y="2071678"/>
              <a:ext cx="500067" cy="49977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386" name="组合 19"/>
          <p:cNvGrpSpPr/>
          <p:nvPr/>
        </p:nvGrpSpPr>
        <p:grpSpPr bwMode="auto">
          <a:xfrm>
            <a:off x="2339975" y="2924175"/>
            <a:ext cx="4572000" cy="514350"/>
            <a:chOff x="2714612" y="2976559"/>
            <a:chExt cx="4572032" cy="513942"/>
          </a:xfrm>
        </p:grpSpPr>
        <p:sp>
          <p:nvSpPr>
            <p:cNvPr id="16" name="矩形 15"/>
            <p:cNvSpPr/>
            <p:nvPr/>
          </p:nvSpPr>
          <p:spPr>
            <a:xfrm>
              <a:off x="3000364" y="2990836"/>
              <a:ext cx="4286280" cy="49966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>
                  <a:solidFill>
                    <a:schemeClr val="tx1"/>
                  </a:solidFill>
                  <a:latin typeface="Arial" panose="020B0604020202020204" pitchFamily="34" charset="0"/>
                </a:rPr>
                <a:t>期中练习卷与《小练习》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714612" y="2976559"/>
              <a:ext cx="500067" cy="49966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387" name="组合 20"/>
          <p:cNvGrpSpPr/>
          <p:nvPr/>
        </p:nvGrpSpPr>
        <p:grpSpPr bwMode="auto">
          <a:xfrm>
            <a:off x="2339975" y="3789363"/>
            <a:ext cx="4572000" cy="512762"/>
            <a:chOff x="2714612" y="3881440"/>
            <a:chExt cx="4572032" cy="512244"/>
          </a:xfrm>
        </p:grpSpPr>
        <p:sp>
          <p:nvSpPr>
            <p:cNvPr id="17" name="矩形 16"/>
            <p:cNvSpPr/>
            <p:nvPr/>
          </p:nvSpPr>
          <p:spPr>
            <a:xfrm>
              <a:off x="3000364" y="3892541"/>
              <a:ext cx="4286280" cy="5011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>
                  <a:solidFill>
                    <a:schemeClr val="tx1"/>
                  </a:solidFill>
                </a:rPr>
                <a:t>备课组行动措施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714612" y="3881440"/>
              <a:ext cx="500067" cy="4995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388" name="组合 21"/>
          <p:cNvGrpSpPr/>
          <p:nvPr/>
        </p:nvGrpSpPr>
        <p:grpSpPr bwMode="auto">
          <a:xfrm>
            <a:off x="2339975" y="4724400"/>
            <a:ext cx="4572000" cy="511175"/>
            <a:chOff x="2714612" y="4786322"/>
            <a:chExt cx="4572032" cy="510544"/>
          </a:xfrm>
        </p:grpSpPr>
        <p:sp>
          <p:nvSpPr>
            <p:cNvPr id="18" name="矩形 17"/>
            <p:cNvSpPr/>
            <p:nvPr/>
          </p:nvSpPr>
          <p:spPr>
            <a:xfrm>
              <a:off x="3000364" y="4795835"/>
              <a:ext cx="4286280" cy="5010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>
                  <a:solidFill>
                    <a:schemeClr val="tx1"/>
                  </a:solidFill>
                </a:rPr>
                <a:t>给老师们的话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714612" y="4786322"/>
              <a:ext cx="500067" cy="4994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38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/>
              <a:t>主要内容</a:t>
            </a:r>
            <a:r>
              <a:rPr lang="zh-CN" altLang="en-US" smtClean="0"/>
              <a:t> </a:t>
            </a:r>
            <a:endParaRPr lang="zh-CN" altLang="en-US" smtClean="0"/>
          </a:p>
        </p:txBody>
      </p:sp>
      <p:pic>
        <p:nvPicPr>
          <p:cNvPr id="16390" name="Picture 3" descr="D:\花纹\儿童1.jpg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 r="76666"/>
          <a:stretch>
            <a:fillRect/>
          </a:stretch>
        </p:blipFill>
        <p:spPr>
          <a:xfrm>
            <a:off x="2000250" y="1714500"/>
            <a:ext cx="500063" cy="841375"/>
          </a:xfrm>
        </p:spPr>
      </p:pic>
      <p:pic>
        <p:nvPicPr>
          <p:cNvPr id="16391" name="Picture 3" descr="D:\花纹\儿童1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34" r="50000"/>
          <a:stretch>
            <a:fillRect/>
          </a:stretch>
        </p:blipFill>
        <p:spPr bwMode="auto">
          <a:xfrm>
            <a:off x="1857375" y="2714625"/>
            <a:ext cx="5715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" descr="D:\花纹\儿童1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333" r="23334"/>
          <a:stretch>
            <a:fillRect/>
          </a:stretch>
        </p:blipFill>
        <p:spPr bwMode="auto">
          <a:xfrm>
            <a:off x="2000250" y="3571875"/>
            <a:ext cx="5000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3" descr="D:\花纹\儿童1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666"/>
          <a:stretch>
            <a:fillRect/>
          </a:stretch>
        </p:blipFill>
        <p:spPr bwMode="auto">
          <a:xfrm>
            <a:off x="2000250" y="4500563"/>
            <a:ext cx="5000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期中练习卷与《小练习》</a:t>
            </a:r>
            <a:endParaRPr lang="zh-CN" altLang="en-US" b="1" smtClean="0">
              <a:solidFill>
                <a:schemeClr val="tx1"/>
              </a:solidFill>
            </a:endParaRP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900113" y="1700213"/>
            <a:ext cx="6192837" cy="2956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33CC33"/>
                </a:solidFill>
              </a:rPr>
              <a:t>看拼音写词语：</a:t>
            </a:r>
            <a:endParaRPr lang="zh-CN" altLang="en-US" sz="3200" b="1">
              <a:solidFill>
                <a:srgbClr val="33CC33"/>
              </a:solidFill>
            </a:endParaRPr>
          </a:p>
          <a:p>
            <a:pPr>
              <a:spcBef>
                <a:spcPct val="50000"/>
              </a:spcBef>
            </a:pPr>
            <a:endParaRPr lang="zh-CN" altLang="en-US" sz="3200" b="1">
              <a:solidFill>
                <a:srgbClr val="33CC33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sz="2400"/>
              <a:t>          </a:t>
            </a:r>
            <a:r>
              <a:rPr lang="zh-CN" altLang="en-US" sz="2400" b="1"/>
              <a:t>绿叶</a:t>
            </a:r>
            <a:r>
              <a:rPr lang="zh-CN" altLang="en-US" sz="2400"/>
              <a:t>        绿色    绿野 </a:t>
            </a:r>
            <a:endParaRPr lang="zh-CN" altLang="en-US" sz="2400"/>
          </a:p>
          <a:p>
            <a:pPr>
              <a:spcBef>
                <a:spcPct val="50000"/>
              </a:spcBef>
            </a:pPr>
            <a:r>
              <a:rPr lang="zh-CN" altLang="en-US" sz="2400"/>
              <a:t>          </a:t>
            </a:r>
            <a:r>
              <a:rPr lang="zh-CN" altLang="en-US" sz="2400" b="1"/>
              <a:t>苍白</a:t>
            </a:r>
            <a:r>
              <a:rPr lang="zh-CN" altLang="en-US" sz="2400"/>
              <a:t>       苍百 </a:t>
            </a:r>
            <a:endParaRPr lang="zh-CN" altLang="en-US" sz="2400"/>
          </a:p>
          <a:p>
            <a:pPr>
              <a:spcBef>
                <a:spcPct val="50000"/>
              </a:spcBef>
            </a:pPr>
            <a:r>
              <a:rPr lang="zh-CN" altLang="en-US" sz="2400"/>
              <a:t>          </a:t>
            </a:r>
            <a:r>
              <a:rPr lang="zh-CN" altLang="en-US" sz="2400" b="1"/>
              <a:t>野、</a:t>
            </a:r>
            <a:r>
              <a:rPr lang="zh-CN" altLang="en-US" sz="2400" b="1">
                <a:sym typeface="+mn-ea"/>
              </a:rPr>
              <a:t>摇、院        </a:t>
            </a:r>
            <a:r>
              <a:rPr lang="zh-CN" altLang="en-US" sz="2400"/>
              <a:t>书写不规范</a:t>
            </a:r>
            <a:endParaRPr lang="zh-CN" altLang="en-US" sz="2400"/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1750" y="4596765"/>
            <a:ext cx="6819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期中练习卷与《小练习》</a:t>
            </a:r>
            <a:endParaRPr lang="zh-CN" altLang="en-US" b="1" smtClean="0">
              <a:solidFill>
                <a:schemeClr val="tx1"/>
              </a:solidFill>
            </a:endParaRP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900113" y="1700213"/>
            <a:ext cx="6192837" cy="1858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33CC33"/>
                </a:solidFill>
              </a:rPr>
              <a:t>照样子，填上合适的词语：</a:t>
            </a:r>
            <a:endParaRPr lang="zh-CN" altLang="en-US" sz="3200" b="1">
              <a:solidFill>
                <a:srgbClr val="33CC33"/>
              </a:solidFill>
            </a:endParaRPr>
          </a:p>
          <a:p>
            <a:pPr>
              <a:spcBef>
                <a:spcPct val="50000"/>
              </a:spcBef>
            </a:pPr>
            <a:endParaRPr lang="zh-CN" altLang="en-US" sz="3200" b="1">
              <a:solidFill>
                <a:srgbClr val="33CC33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sz="2400"/>
              <a:t>          </a:t>
            </a:r>
            <a:endParaRPr lang="zh-CN" altLang="en-US" sz="240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71550" y="4652963"/>
            <a:ext cx="53530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420938"/>
            <a:ext cx="643096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期中练习卷与《小练习》</a:t>
            </a:r>
            <a:endParaRPr lang="zh-CN" altLang="en-US" b="1" smtClean="0">
              <a:solidFill>
                <a:schemeClr val="tx1"/>
              </a:solidFill>
            </a:endParaRP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900113" y="1700213"/>
            <a:ext cx="6192837" cy="1858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33CC33"/>
                </a:solidFill>
              </a:rPr>
              <a:t>按课文内容填空：</a:t>
            </a:r>
            <a:endParaRPr lang="zh-CN" altLang="en-US" sz="3200" b="1">
              <a:solidFill>
                <a:srgbClr val="33CC33"/>
              </a:solidFill>
            </a:endParaRPr>
          </a:p>
          <a:p>
            <a:pPr>
              <a:spcBef>
                <a:spcPct val="50000"/>
              </a:spcBef>
            </a:pPr>
            <a:endParaRPr lang="zh-CN" altLang="en-US" sz="3200" b="1">
              <a:solidFill>
                <a:srgbClr val="33CC33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sz="2400"/>
              <a:t>          </a:t>
            </a:r>
            <a:endParaRPr lang="zh-CN" altLang="en-US" sz="2400"/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19700" y="5303838"/>
            <a:ext cx="39243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492375"/>
            <a:ext cx="39243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36838"/>
            <a:ext cx="4608512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628775"/>
            <a:ext cx="4140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3644900"/>
            <a:ext cx="3924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期中练习卷与《小练习》</a:t>
            </a:r>
            <a:endParaRPr lang="zh-CN" altLang="en-US" b="1" smtClean="0">
              <a:solidFill>
                <a:schemeClr val="tx1"/>
              </a:solidFill>
            </a:endParaRP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900113" y="1700213"/>
            <a:ext cx="7848600" cy="2743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33CC33"/>
                </a:solidFill>
              </a:rPr>
              <a:t>音序题：</a:t>
            </a:r>
            <a:endParaRPr lang="zh-CN" altLang="en-US" sz="3200" b="1">
              <a:solidFill>
                <a:srgbClr val="33CC33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sz="2400"/>
              <a:t>       </a:t>
            </a:r>
            <a:endParaRPr lang="zh-CN" altLang="en-US" sz="2400"/>
          </a:p>
          <a:p>
            <a:pPr>
              <a:spcBef>
                <a:spcPct val="50000"/>
              </a:spcBef>
            </a:pPr>
            <a:r>
              <a:rPr lang="zh-CN" altLang="en-US" sz="2400"/>
              <a:t>        </a:t>
            </a:r>
            <a:r>
              <a:rPr lang="zh-CN" altLang="en-US" sz="2800"/>
              <a:t>写出下列字的音序，再按字母表的顺序将字重新排列。</a:t>
            </a:r>
            <a:endParaRPr lang="zh-CN" altLang="en-US" sz="2800"/>
          </a:p>
          <a:p>
            <a:pPr>
              <a:spcBef>
                <a:spcPct val="50000"/>
              </a:spcBef>
            </a:pPr>
            <a:r>
              <a:rPr lang="zh-CN" altLang="en-US" sz="2400"/>
              <a:t>       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期中练习卷与《小练习》</a:t>
            </a:r>
            <a:endParaRPr lang="zh-CN" altLang="en-US" b="1" smtClean="0">
              <a:solidFill>
                <a:schemeClr val="tx1"/>
              </a:solidFill>
            </a:endParaRPr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388" y="1196975"/>
            <a:ext cx="5143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68638"/>
            <a:ext cx="5172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86325"/>
            <a:ext cx="57054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341438"/>
            <a:ext cx="4140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期中练习卷与《小练习》</a:t>
            </a:r>
            <a:endParaRPr lang="zh-CN" altLang="en-US" b="1" smtClean="0">
              <a:solidFill>
                <a:schemeClr val="tx1"/>
              </a:solidFill>
            </a:endParaRP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900113" y="2565400"/>
            <a:ext cx="7416800" cy="2956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33CC33"/>
                </a:solidFill>
              </a:rPr>
              <a:t>阅读：</a:t>
            </a:r>
            <a:endParaRPr lang="zh-CN" altLang="en-US" sz="3200" b="1">
              <a:solidFill>
                <a:srgbClr val="33CC33"/>
              </a:solidFill>
            </a:endParaRPr>
          </a:p>
          <a:p>
            <a:pPr>
              <a:spcBef>
                <a:spcPct val="50000"/>
              </a:spcBef>
            </a:pPr>
            <a:endParaRPr lang="zh-CN" altLang="en-US" sz="3200" b="1">
              <a:solidFill>
                <a:srgbClr val="33CC33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2400" b="1"/>
              <a:t>1.</a:t>
            </a:r>
            <a:r>
              <a:rPr lang="zh-CN" altLang="en-US" sz="2400" b="1"/>
              <a:t>在文中选择正确的字或读音下面打√</a:t>
            </a:r>
            <a:endParaRPr lang="zh-CN" altLang="en-US" sz="2400" b="1"/>
          </a:p>
          <a:p>
            <a:pPr>
              <a:spcBef>
                <a:spcPct val="50000"/>
              </a:spcBef>
            </a:pPr>
            <a:r>
              <a:rPr lang="zh-CN" altLang="en-US" sz="2400"/>
              <a:t>          已  己               漏  题       </a:t>
            </a:r>
            <a:endParaRPr lang="zh-CN" altLang="en-US" sz="2400"/>
          </a:p>
          <a:p>
            <a:pPr>
              <a:spcBef>
                <a:spcPct val="50000"/>
              </a:spcBef>
            </a:pPr>
            <a:endParaRPr lang="zh-CN" altLang="en-US" sz="2400" b="1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08400" y="1196975"/>
            <a:ext cx="4868863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期中练习卷与《小练习》</a:t>
            </a:r>
            <a:endParaRPr lang="zh-CN" altLang="en-US" b="1" smtClean="0">
              <a:solidFill>
                <a:schemeClr val="tx1"/>
              </a:solidFill>
            </a:endParaRPr>
          </a:p>
        </p:txBody>
      </p:sp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827088" y="1628775"/>
            <a:ext cx="6624637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900113" y="1700213"/>
            <a:ext cx="7416800" cy="1858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33CC33"/>
                </a:solidFill>
              </a:rPr>
              <a:t>写话：</a:t>
            </a:r>
            <a:endParaRPr lang="zh-CN" altLang="en-US" sz="3200" b="1">
              <a:solidFill>
                <a:srgbClr val="33CC33"/>
              </a:solidFill>
            </a:endParaRPr>
          </a:p>
          <a:p>
            <a:pPr>
              <a:spcBef>
                <a:spcPct val="50000"/>
              </a:spcBef>
            </a:pPr>
            <a:endParaRPr lang="zh-CN" altLang="en-US" sz="3200" b="1">
              <a:solidFill>
                <a:srgbClr val="33CC33"/>
              </a:solidFill>
            </a:endParaRPr>
          </a:p>
          <a:p>
            <a:pPr>
              <a:spcBef>
                <a:spcPct val="50000"/>
              </a:spcBef>
            </a:pPr>
            <a:endParaRPr lang="zh-CN" altLang="en-US" sz="2400" b="1">
              <a:latin typeface="宋体" panose="02010600030101010101" pitchFamily="2" charset="-122"/>
            </a:endParaRPr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95738" y="1196975"/>
            <a:ext cx="5383212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149725"/>
            <a:ext cx="4608513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WPS 演示</Application>
  <PresentationFormat>全屏显示(4:3)</PresentationFormat>
  <Paragraphs>104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微软雅黑</vt:lpstr>
      <vt:lpstr>Verdana</vt:lpstr>
      <vt:lpstr>楷体</vt:lpstr>
      <vt:lpstr>Office 主题</vt:lpstr>
      <vt:lpstr>PowerPoint 演示文稿</vt:lpstr>
      <vt:lpstr>主要内容 </vt:lpstr>
      <vt:lpstr>期中练习卷与《小练习》</vt:lpstr>
      <vt:lpstr>期中练习卷与《小练习》</vt:lpstr>
      <vt:lpstr>期中练习卷与《小练习》</vt:lpstr>
      <vt:lpstr>期中练习卷与《小练习》</vt:lpstr>
      <vt:lpstr>期中练习卷与《小练习》</vt:lpstr>
      <vt:lpstr>期中练习卷与《小练习》</vt:lpstr>
      <vt:lpstr>期中练习卷与《小练习》</vt:lpstr>
      <vt:lpstr>备课组行动措施</vt:lpstr>
      <vt:lpstr>给家长们的话 </vt:lpstr>
      <vt:lpstr>给家长们的话 </vt:lpstr>
      <vt:lpstr>给家长们的话 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符号</dc:creator>
  <cp:lastModifiedBy>py</cp:lastModifiedBy>
  <cp:revision>29</cp:revision>
  <dcterms:created xsi:type="dcterms:W3CDTF">2009-10-09T12:25:00Z</dcterms:created>
  <dcterms:modified xsi:type="dcterms:W3CDTF">2016-11-29T09:30:00Z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